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  <p:sldId id="266" r:id="rId36"/>
    <p:sldId id="267" r:id="rId37"/>
    <p:sldId id="268" r:id="rId38"/>
    <p:sldId id="269" r:id="rId39"/>
    <p:sldId id="270" r:id="rId40"/>
    <p:sldId id="271" r:id="rId41"/>
    <p:sldId id="272" r:id="rId42"/>
    <p:sldId id="273" r:id="rId43"/>
    <p:sldId id="274" r:id="rId44"/>
    <p:sldId id="275" r:id="rId45"/>
    <p:sldId id="276" r:id="rId46"/>
    <p:sldId id="277" r:id="rId47"/>
    <p:sldId id="278" r:id="rId48"/>
    <p:sldId id="279" r:id="rId4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" charset="1" panose="020B0606030504020204"/>
      <p:regular r:id="rId10"/>
    </p:embeddedFont>
    <p:embeddedFont>
      <p:font typeface="Open Sans Bold" charset="1" panose="020B0806030504020204"/>
      <p:regular r:id="rId11"/>
    </p:embeddedFont>
    <p:embeddedFont>
      <p:font typeface="Open Sans Italics" charset="1" panose="020B0606030504020204"/>
      <p:regular r:id="rId12"/>
    </p:embeddedFont>
    <p:embeddedFont>
      <p:font typeface="Open Sans Bold Italics" charset="1" panose="020B0806030504020204"/>
      <p:regular r:id="rId13"/>
    </p:embeddedFont>
    <p:embeddedFont>
      <p:font typeface="Fira Sans Bold" charset="1" panose="020B0803050000020004"/>
      <p:regular r:id="rId14"/>
    </p:embeddedFont>
    <p:embeddedFont>
      <p:font typeface="Fira Sans Bold Bold" charset="1" panose="020B0903050000020004"/>
      <p:regular r:id="rId15"/>
    </p:embeddedFont>
    <p:embeddedFont>
      <p:font typeface="Fira Sans Bold Italics" charset="1" panose="020B0803050000020004"/>
      <p:regular r:id="rId16"/>
    </p:embeddedFont>
    <p:embeddedFont>
      <p:font typeface="Fira Sans Bold Bold Italics" charset="1" panose="020B0903050000020004"/>
      <p:regular r:id="rId17"/>
    </p:embeddedFont>
    <p:embeddedFont>
      <p:font typeface="Fira Sans Light" charset="1" panose="020B0403050000020004"/>
      <p:regular r:id="rId18"/>
    </p:embeddedFont>
    <p:embeddedFont>
      <p:font typeface="Fira Sans Light Bold" charset="1" panose="020B0503050000020004"/>
      <p:regular r:id="rId19"/>
    </p:embeddedFont>
    <p:embeddedFont>
      <p:font typeface="Fira Sans Light Italics" charset="1" panose="020B0403050000020004"/>
      <p:regular r:id="rId20"/>
    </p:embeddedFont>
    <p:embeddedFont>
      <p:font typeface="Fira Sans Light Bold Italics" charset="1" panose="020B0503050000020004"/>
      <p:regular r:id="rId21"/>
    </p:embeddedFont>
    <p:embeddedFont>
      <p:font typeface="Fira Sans Medium" charset="1" panose="020B0603050000020004"/>
      <p:regular r:id="rId22"/>
    </p:embeddedFont>
    <p:embeddedFont>
      <p:font typeface="Fira Sans Medium Bold" charset="1" panose="020B0603050000020004"/>
      <p:regular r:id="rId23"/>
    </p:embeddedFont>
    <p:embeddedFont>
      <p:font typeface="Fira Sans Medium Italics" charset="1" panose="020B0603050000020004"/>
      <p:regular r:id="rId24"/>
    </p:embeddedFont>
    <p:embeddedFont>
      <p:font typeface="Fira Sans Medium Bold Italics" charset="1" panose="020B0703050000020004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slides/slide1.xml" Type="http://schemas.openxmlformats.org/officeDocument/2006/relationships/slide"/><Relationship Id="rId27" Target="slides/slide2.xml" Type="http://schemas.openxmlformats.org/officeDocument/2006/relationships/slide"/><Relationship Id="rId28" Target="slides/slide3.xml" Type="http://schemas.openxmlformats.org/officeDocument/2006/relationships/slide"/><Relationship Id="rId29" Target="slides/slide4.xml" Type="http://schemas.openxmlformats.org/officeDocument/2006/relationships/slide"/><Relationship Id="rId3" Target="viewProps.xml" Type="http://schemas.openxmlformats.org/officeDocument/2006/relationships/viewProps"/><Relationship Id="rId30" Target="slides/slide5.xml" Type="http://schemas.openxmlformats.org/officeDocument/2006/relationships/slide"/><Relationship Id="rId31" Target="slides/slide6.xml" Type="http://schemas.openxmlformats.org/officeDocument/2006/relationships/slide"/><Relationship Id="rId32" Target="slides/slide7.xml" Type="http://schemas.openxmlformats.org/officeDocument/2006/relationships/slide"/><Relationship Id="rId33" Target="slides/slide8.xml" Type="http://schemas.openxmlformats.org/officeDocument/2006/relationships/slide"/><Relationship Id="rId34" Target="slides/slide9.xml" Type="http://schemas.openxmlformats.org/officeDocument/2006/relationships/slide"/><Relationship Id="rId35" Target="slides/slide10.xml" Type="http://schemas.openxmlformats.org/officeDocument/2006/relationships/slide"/><Relationship Id="rId36" Target="slides/slide11.xml" Type="http://schemas.openxmlformats.org/officeDocument/2006/relationships/slide"/><Relationship Id="rId37" Target="slides/slide12.xml" Type="http://schemas.openxmlformats.org/officeDocument/2006/relationships/slide"/><Relationship Id="rId38" Target="slides/slide13.xml" Type="http://schemas.openxmlformats.org/officeDocument/2006/relationships/slide"/><Relationship Id="rId39" Target="slides/slide14.xml" Type="http://schemas.openxmlformats.org/officeDocument/2006/relationships/slide"/><Relationship Id="rId4" Target="theme/theme1.xml" Type="http://schemas.openxmlformats.org/officeDocument/2006/relationships/theme"/><Relationship Id="rId40" Target="slides/slide15.xml" Type="http://schemas.openxmlformats.org/officeDocument/2006/relationships/slide"/><Relationship Id="rId41" Target="slides/slide16.xml" Type="http://schemas.openxmlformats.org/officeDocument/2006/relationships/slide"/><Relationship Id="rId42" Target="slides/slide17.xml" Type="http://schemas.openxmlformats.org/officeDocument/2006/relationships/slide"/><Relationship Id="rId43" Target="slides/slide18.xml" Type="http://schemas.openxmlformats.org/officeDocument/2006/relationships/slide"/><Relationship Id="rId44" Target="slides/slide19.xml" Type="http://schemas.openxmlformats.org/officeDocument/2006/relationships/slide"/><Relationship Id="rId45" Target="slides/slide20.xml" Type="http://schemas.openxmlformats.org/officeDocument/2006/relationships/slide"/><Relationship Id="rId46" Target="slides/slide21.xml" Type="http://schemas.openxmlformats.org/officeDocument/2006/relationships/slide"/><Relationship Id="rId47" Target="slides/slide22.xml" Type="http://schemas.openxmlformats.org/officeDocument/2006/relationships/slide"/><Relationship Id="rId48" Target="slides/slide23.xml" Type="http://schemas.openxmlformats.org/officeDocument/2006/relationships/slide"/><Relationship Id="rId49" Target="slides/slide24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sv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png" Type="http://schemas.openxmlformats.org/officeDocument/2006/relationships/image"/><Relationship Id="rId4" Target="../media/image25.png" Type="http://schemas.openxmlformats.org/officeDocument/2006/relationships/image"/><Relationship Id="rId5" Target="../media/image26.png" Type="http://schemas.openxmlformats.org/officeDocument/2006/relationships/image"/><Relationship Id="rId6" Target="../media/image27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4308589" cy="693376"/>
            <a:chOff x="0" y="0"/>
            <a:chExt cx="5744785" cy="924502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2103038" y="33448"/>
              <a:ext cx="3641747" cy="7605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858"/>
                </a:lnSpc>
                <a:spcBef>
                  <a:spcPct val="0"/>
                </a:spcBef>
              </a:pPr>
            </a:p>
          </p:txBody>
        </p:sp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34026" r="0" b="0"/>
            <a:stretch>
              <a:fillRect/>
            </a:stretch>
          </p:blipFill>
          <p:spPr>
            <a:xfrm flipH="false" flipV="false" rot="0">
              <a:off x="0" y="0"/>
              <a:ext cx="1619186" cy="924502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10862106" y="-737012"/>
            <a:ext cx="10192926" cy="8828025"/>
            <a:chOff x="0" y="0"/>
            <a:chExt cx="6202680" cy="537210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6202680" cy="5372100"/>
            </a:xfrm>
            <a:custGeom>
              <a:avLst/>
              <a:gdLst/>
              <a:ahLst/>
              <a:cxnLst/>
              <a:rect r="r" b="b" t="t" l="l"/>
              <a:pathLst>
                <a:path h="5372100" w="6202680">
                  <a:moveTo>
                    <a:pt x="465201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652010" y="5372100"/>
                  </a:lnTo>
                  <a:lnTo>
                    <a:pt x="6202680" y="2686050"/>
                  </a:lnTo>
                  <a:lnTo>
                    <a:pt x="4652010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0862106" y="2398927"/>
            <a:ext cx="9885941" cy="8560779"/>
            <a:chOff x="0" y="0"/>
            <a:chExt cx="4282440" cy="3708400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4"/>
              <a:stretch>
                <a:fillRect l="-14946" r="-14946" t="0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-10800000">
            <a:off x="15665672" y="5827235"/>
            <a:ext cx="7046513" cy="9312442"/>
            <a:chOff x="0" y="0"/>
            <a:chExt cx="4064946" cy="5372100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4064946" cy="5372100"/>
            </a:xfrm>
            <a:custGeom>
              <a:avLst/>
              <a:gdLst/>
              <a:ahLst/>
              <a:cxnLst/>
              <a:rect r="r" b="b" t="t" l="l"/>
              <a:pathLst>
                <a:path h="5372100" w="4064946">
                  <a:moveTo>
                    <a:pt x="2514276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2514276" y="5372100"/>
                  </a:lnTo>
                  <a:lnTo>
                    <a:pt x="4064946" y="2686050"/>
                  </a:lnTo>
                  <a:lnTo>
                    <a:pt x="2514276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7502827" y="6870258"/>
            <a:ext cx="2803840" cy="2957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20"/>
              </a:lnSpc>
            </a:pPr>
          </a:p>
          <a:p>
            <a:pPr marL="0" indent="0" lvl="0">
              <a:lnSpc>
                <a:spcPts val="3920"/>
              </a:lnSpc>
              <a:spcBef>
                <a:spcPct val="0"/>
              </a:spcBef>
            </a:pPr>
            <a:r>
              <a:rPr lang="en-US" u="none" sz="2800">
                <a:solidFill>
                  <a:srgbClr val="000000"/>
                </a:solidFill>
                <a:latin typeface="Fira Sans Light Bold"/>
              </a:rPr>
              <a:t>Présenté par :</a:t>
            </a:r>
          </a:p>
          <a:p>
            <a:pPr marL="0" indent="0" lvl="0">
              <a:lnSpc>
                <a:spcPts val="3920"/>
              </a:lnSpc>
              <a:spcBef>
                <a:spcPct val="0"/>
              </a:spcBef>
            </a:pPr>
            <a:r>
              <a:rPr lang="en-US" u="none" sz="2800">
                <a:solidFill>
                  <a:srgbClr val="000000"/>
                </a:solidFill>
                <a:latin typeface="Fira Sans Light Bold"/>
              </a:rPr>
              <a:t>zineb baraka</a:t>
            </a:r>
          </a:p>
          <a:p>
            <a:pPr marL="0" indent="0" lvl="0">
              <a:lnSpc>
                <a:spcPts val="3920"/>
              </a:lnSpc>
              <a:spcBef>
                <a:spcPct val="0"/>
              </a:spcBef>
            </a:pPr>
            <a:r>
              <a:rPr lang="en-US" u="none" sz="2800">
                <a:solidFill>
                  <a:srgbClr val="000000"/>
                </a:solidFill>
                <a:latin typeface="Fira Sans Light Bold"/>
              </a:rPr>
              <a:t>fatima chhaib</a:t>
            </a:r>
          </a:p>
          <a:p>
            <a:pPr marL="0" indent="0" lvl="0">
              <a:lnSpc>
                <a:spcPts val="3920"/>
              </a:lnSpc>
              <a:spcBef>
                <a:spcPct val="0"/>
              </a:spcBef>
            </a:pPr>
            <a:r>
              <a:rPr lang="en-US" u="none" sz="2800">
                <a:solidFill>
                  <a:srgbClr val="000000"/>
                </a:solidFill>
                <a:latin typeface="Fira Sans Light Bold"/>
              </a:rPr>
              <a:t>Mereim El amari</a:t>
            </a:r>
          </a:p>
          <a:p>
            <a:pPr marL="0" indent="0" lvl="0">
              <a:lnSpc>
                <a:spcPts val="3920"/>
              </a:lnSpc>
              <a:spcBef>
                <a:spcPct val="0"/>
              </a:spcBef>
            </a:pPr>
          </a:p>
        </p:txBody>
      </p:sp>
      <p:grpSp>
        <p:nvGrpSpPr>
          <p:cNvPr name="Group 12" id="12"/>
          <p:cNvGrpSpPr/>
          <p:nvPr/>
        </p:nvGrpSpPr>
        <p:grpSpPr>
          <a:xfrm rot="0">
            <a:off x="1028700" y="3271327"/>
            <a:ext cx="8617177" cy="3553845"/>
            <a:chOff x="0" y="0"/>
            <a:chExt cx="11489570" cy="4738460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95250"/>
              <a:ext cx="11489570" cy="37824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0999"/>
                </a:lnSpc>
              </a:pPr>
              <a:r>
                <a:rPr lang="en-US" spc="299" sz="9999">
                  <a:solidFill>
                    <a:srgbClr val="000000"/>
                  </a:solidFill>
                  <a:latin typeface="Fira Sans Bold Bold"/>
                </a:rPr>
                <a:t>GESTION DU PERSONNEL</a:t>
              </a:r>
              <a:r>
                <a:rPr lang="en-US" spc="299" u="none" sz="9999">
                  <a:solidFill>
                    <a:srgbClr val="000000"/>
                  </a:solidFill>
                  <a:latin typeface="Fira Sans Bold Bold"/>
                </a:rPr>
                <a:t> 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4148757"/>
              <a:ext cx="11489570" cy="5566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5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879239" y="8301548"/>
            <a:ext cx="3746421" cy="1261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Fira Sans Light Bold"/>
              </a:rPr>
              <a:t>Encadré par:</a:t>
            </a:r>
          </a:p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Fira Sans Light Bold"/>
              </a:rPr>
              <a:t>Mr Said El Kafhali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1936" r="927" b="1944"/>
          <a:stretch>
            <a:fillRect/>
          </a:stretch>
        </p:blipFill>
        <p:spPr>
          <a:xfrm flipH="false" flipV="false" rot="0">
            <a:off x="1259797" y="1276133"/>
            <a:ext cx="14537537" cy="8352237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259797" y="365761"/>
            <a:ext cx="8323064" cy="662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sz="3900">
                <a:solidFill>
                  <a:srgbClr val="000000"/>
                </a:solidFill>
                <a:latin typeface="Fira Sans Medium Italics"/>
              </a:rPr>
              <a:t>Digramme de cas d'utilisation de DCP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1791765" y="-3113068"/>
            <a:ext cx="12439709" cy="4889867"/>
            <a:chOff x="0" y="0"/>
            <a:chExt cx="13666499" cy="53721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3666499" cy="5372100"/>
            </a:xfrm>
            <a:custGeom>
              <a:avLst/>
              <a:gdLst/>
              <a:ahLst/>
              <a:cxnLst/>
              <a:rect r="r" b="b" t="t" l="l"/>
              <a:pathLst>
                <a:path h="5372100" w="13666499">
                  <a:moveTo>
                    <a:pt x="12115829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12115829" y="5372100"/>
                  </a:lnTo>
                  <a:lnTo>
                    <a:pt x="13666499" y="2686050"/>
                  </a:lnTo>
                  <a:lnTo>
                    <a:pt x="12115829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sp>
        <p:nvSpPr>
          <p:cNvPr name="AutoShape 4" id="4"/>
          <p:cNvSpPr/>
          <p:nvPr/>
        </p:nvSpPr>
        <p:spPr>
          <a:xfrm rot="0">
            <a:off x="0" y="10102271"/>
            <a:ext cx="18288000" cy="184729"/>
          </a:xfrm>
          <a:prstGeom prst="rect">
            <a:avLst/>
          </a:prstGeom>
          <a:solidFill>
            <a:srgbClr val="1836B2"/>
          </a:solidFill>
        </p:spPr>
      </p:sp>
      <p:grpSp>
        <p:nvGrpSpPr>
          <p:cNvPr name="Group 5" id="5"/>
          <p:cNvGrpSpPr/>
          <p:nvPr/>
        </p:nvGrpSpPr>
        <p:grpSpPr>
          <a:xfrm rot="-10800000">
            <a:off x="12356558" y="-1569148"/>
            <a:ext cx="2929239" cy="3013773"/>
            <a:chOff x="0" y="0"/>
            <a:chExt cx="5221416" cy="537210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5221416" cy="5372100"/>
            </a:xfrm>
            <a:custGeom>
              <a:avLst/>
              <a:gdLst/>
              <a:ahLst/>
              <a:cxnLst/>
              <a:rect r="r" b="b" t="t" l="l"/>
              <a:pathLst>
                <a:path h="5372100" w="5221416">
                  <a:moveTo>
                    <a:pt x="3670746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70746" y="5372100"/>
                  </a:lnTo>
                  <a:lnTo>
                    <a:pt x="5221416" y="2686050"/>
                  </a:lnTo>
                  <a:lnTo>
                    <a:pt x="3670746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84916" y="2441822"/>
            <a:ext cx="13893458" cy="6816478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226764" y="47625"/>
            <a:ext cx="7866693" cy="1729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704"/>
              </a:lnSpc>
              <a:spcBef>
                <a:spcPct val="0"/>
              </a:spcBef>
            </a:pPr>
            <a:r>
              <a:rPr lang="en-US" sz="6094">
                <a:solidFill>
                  <a:srgbClr val="FFFFFF"/>
                </a:solidFill>
                <a:latin typeface="Fira Sans Medium Bold"/>
              </a:rPr>
              <a:t>Diagramme de séquence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664003" y="1729353"/>
            <a:ext cx="5243587" cy="13487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sz="3900">
                <a:solidFill>
                  <a:srgbClr val="000000"/>
                </a:solidFill>
                <a:latin typeface="Fira Sans Medium Italics"/>
              </a:rPr>
              <a:t>Digramme de séquence d'authentification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157190" y="1028700"/>
            <a:ext cx="13321628" cy="9429215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414674" y="365761"/>
            <a:ext cx="10726118" cy="662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sz="3900">
                <a:solidFill>
                  <a:srgbClr val="000000"/>
                </a:solidFill>
                <a:latin typeface="Fira Sans Medium Italics"/>
              </a:rPr>
              <a:t>Digramme de séquence de L'AR(Dashboard)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610" r="0" b="610"/>
          <a:stretch>
            <a:fillRect/>
          </a:stretch>
        </p:blipFill>
        <p:spPr>
          <a:xfrm flipH="false" flipV="false" rot="0">
            <a:off x="5891835" y="259968"/>
            <a:ext cx="6504330" cy="9767065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9960966" y="2267082"/>
            <a:ext cx="9100131" cy="1155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32"/>
              </a:lnSpc>
            </a:pPr>
            <a:r>
              <a:rPr lang="en-US" sz="3308">
                <a:solidFill>
                  <a:srgbClr val="000000"/>
                </a:solidFill>
                <a:latin typeface="Fira Sans Medium Italics"/>
              </a:rPr>
              <a:t>Digramme de séquence de</a:t>
            </a:r>
          </a:p>
          <a:p>
            <a:pPr algn="ctr">
              <a:lnSpc>
                <a:spcPts val="4632"/>
              </a:lnSpc>
            </a:pPr>
            <a:r>
              <a:rPr lang="en-US" sz="3308">
                <a:solidFill>
                  <a:srgbClr val="000000"/>
                </a:solidFill>
                <a:latin typeface="Fira Sans Medium Italics"/>
              </a:rPr>
              <a:t> L'AR(menu)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722613" y="495441"/>
            <a:ext cx="11979222" cy="9882858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3042473" y="125871"/>
            <a:ext cx="10726118" cy="662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sz="3900">
                <a:solidFill>
                  <a:srgbClr val="000000"/>
                </a:solidFill>
                <a:latin typeface="Fira Sans Medium Italics"/>
              </a:rPr>
              <a:t>Digramme de séquence de L'AR(poste)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7141564" y="302005"/>
            <a:ext cx="10117736" cy="9682989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-1775280" y="952500"/>
            <a:ext cx="10726118" cy="13487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u="sng" sz="3900">
                <a:solidFill>
                  <a:srgbClr val="000000"/>
                </a:solidFill>
                <a:latin typeface="Fira Sans Medium Italics"/>
              </a:rPr>
              <a:t>Digramme de séquence</a:t>
            </a:r>
          </a:p>
          <a:p>
            <a:pPr algn="ctr">
              <a:lnSpc>
                <a:spcPts val="5460"/>
              </a:lnSpc>
            </a:pPr>
            <a:r>
              <a:rPr lang="en-US" u="sng" sz="3900">
                <a:solidFill>
                  <a:srgbClr val="000000"/>
                </a:solidFill>
                <a:latin typeface="Fira Sans Medium Italics"/>
              </a:rPr>
              <a:t> de L'AR(agent)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8037083" y="132239"/>
            <a:ext cx="7924056" cy="10022521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-2070040" y="1986939"/>
            <a:ext cx="10726118" cy="13487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u="sng" sz="3900">
                <a:solidFill>
                  <a:srgbClr val="000000"/>
                </a:solidFill>
                <a:latin typeface="Fira Sans Medium Italics"/>
              </a:rPr>
              <a:t>Digramme de séquence</a:t>
            </a:r>
          </a:p>
          <a:p>
            <a:pPr algn="ctr">
              <a:lnSpc>
                <a:spcPts val="5460"/>
              </a:lnSpc>
            </a:pPr>
            <a:r>
              <a:rPr lang="en-US" u="sng" sz="3900">
                <a:solidFill>
                  <a:srgbClr val="000000"/>
                </a:solidFill>
                <a:latin typeface="Fira Sans Medium Italics"/>
              </a:rPr>
              <a:t> de SR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044497" y="250431"/>
            <a:ext cx="11890265" cy="9196377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-2070040" y="2474747"/>
            <a:ext cx="10726118" cy="13487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u="sng" sz="3900">
                <a:solidFill>
                  <a:srgbClr val="000000"/>
                </a:solidFill>
                <a:latin typeface="Fira Sans Medium Italics"/>
              </a:rPr>
              <a:t>Digramme de séquence</a:t>
            </a:r>
          </a:p>
          <a:p>
            <a:pPr algn="ctr">
              <a:lnSpc>
                <a:spcPts val="5460"/>
              </a:lnSpc>
            </a:pPr>
            <a:r>
              <a:rPr lang="en-US" u="sng" sz="3900">
                <a:solidFill>
                  <a:srgbClr val="000000"/>
                </a:solidFill>
                <a:latin typeface="Fira Sans Medium Italics"/>
              </a:rPr>
              <a:t> de SCF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7699048" y="311774"/>
            <a:ext cx="7330634" cy="9663452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-2070040" y="2474747"/>
            <a:ext cx="10726118" cy="13487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u="sng" sz="3900">
                <a:solidFill>
                  <a:srgbClr val="000000"/>
                </a:solidFill>
                <a:latin typeface="Fira Sans Medium Italics"/>
              </a:rPr>
              <a:t>Digramme de séquence</a:t>
            </a:r>
          </a:p>
          <a:p>
            <a:pPr algn="ctr">
              <a:lnSpc>
                <a:spcPts val="5460"/>
              </a:lnSpc>
            </a:pPr>
            <a:r>
              <a:rPr lang="en-US" u="sng" sz="3900">
                <a:solidFill>
                  <a:srgbClr val="000000"/>
                </a:solidFill>
                <a:latin typeface="Fira Sans Medium Italics"/>
              </a:rPr>
              <a:t> de DCP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5016587" y="370829"/>
            <a:ext cx="12888225" cy="9545342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-2070040" y="2474747"/>
            <a:ext cx="10726118" cy="13487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u="sng" sz="3900">
                <a:solidFill>
                  <a:srgbClr val="000000"/>
                </a:solidFill>
                <a:latin typeface="Fira Sans Medium Italics"/>
              </a:rPr>
              <a:t>Digramme de séquence</a:t>
            </a:r>
          </a:p>
          <a:p>
            <a:pPr algn="ctr">
              <a:lnSpc>
                <a:spcPts val="5460"/>
              </a:lnSpc>
            </a:pPr>
            <a:r>
              <a:rPr lang="en-US" u="sng" sz="3900">
                <a:solidFill>
                  <a:srgbClr val="000000"/>
                </a:solidFill>
                <a:latin typeface="Fira Sans Medium Italics"/>
              </a:rPr>
              <a:t> de UA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5961435" y="2150507"/>
            <a:ext cx="5190653" cy="3340000"/>
            <a:chOff x="0" y="0"/>
            <a:chExt cx="8348715" cy="53721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8348714" cy="5372100"/>
            </a:xfrm>
            <a:custGeom>
              <a:avLst/>
              <a:gdLst/>
              <a:ahLst/>
              <a:cxnLst/>
              <a:rect r="r" b="b" t="t" l="l"/>
              <a:pathLst>
                <a:path h="5372100" w="8348714">
                  <a:moveTo>
                    <a:pt x="6798045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6798045" y="5372100"/>
                  </a:lnTo>
                  <a:lnTo>
                    <a:pt x="8348714" y="2686050"/>
                  </a:lnTo>
                  <a:lnTo>
                    <a:pt x="6798045" y="0"/>
                  </a:lnTo>
                  <a:close/>
                </a:path>
              </a:pathLst>
            </a:custGeom>
            <a:solidFill>
              <a:srgbClr val="86C7ED"/>
            </a:solid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433213" y="2225252"/>
            <a:ext cx="5169924" cy="3326662"/>
            <a:chOff x="0" y="0"/>
            <a:chExt cx="8348715" cy="537210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8348714" cy="5372100"/>
            </a:xfrm>
            <a:custGeom>
              <a:avLst/>
              <a:gdLst/>
              <a:ahLst/>
              <a:cxnLst/>
              <a:rect r="r" b="b" t="t" l="l"/>
              <a:pathLst>
                <a:path h="5372100" w="8348714">
                  <a:moveTo>
                    <a:pt x="6798045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6798045" y="5372100"/>
                  </a:lnTo>
                  <a:lnTo>
                    <a:pt x="8348714" y="2686050"/>
                  </a:lnTo>
                  <a:lnTo>
                    <a:pt x="6798045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grpSp>
        <p:nvGrpSpPr>
          <p:cNvPr name="Group 6" id="6"/>
          <p:cNvGrpSpPr/>
          <p:nvPr/>
        </p:nvGrpSpPr>
        <p:grpSpPr>
          <a:xfrm rot="-10800000">
            <a:off x="11938315" y="2187880"/>
            <a:ext cx="5074493" cy="3265255"/>
            <a:chOff x="0" y="0"/>
            <a:chExt cx="8348715" cy="537210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8348714" cy="5372100"/>
            </a:xfrm>
            <a:custGeom>
              <a:avLst/>
              <a:gdLst/>
              <a:ahLst/>
              <a:cxnLst/>
              <a:rect r="r" b="b" t="t" l="l"/>
              <a:pathLst>
                <a:path h="5372100" w="8348714">
                  <a:moveTo>
                    <a:pt x="6798045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6798045" y="5372100"/>
                  </a:lnTo>
                  <a:lnTo>
                    <a:pt x="8348714" y="2686050"/>
                  </a:lnTo>
                  <a:lnTo>
                    <a:pt x="6798045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sp>
        <p:nvSpPr>
          <p:cNvPr name="AutoShape 8" id="8"/>
          <p:cNvSpPr/>
          <p:nvPr/>
        </p:nvSpPr>
        <p:spPr>
          <a:xfrm rot="0">
            <a:off x="0" y="10052064"/>
            <a:ext cx="18288000" cy="234936"/>
          </a:xfrm>
          <a:prstGeom prst="rect">
            <a:avLst/>
          </a:prstGeom>
          <a:solidFill>
            <a:srgbClr val="1836B2"/>
          </a:solidFill>
        </p:spPr>
      </p:sp>
      <p:sp>
        <p:nvSpPr>
          <p:cNvPr name="TextBox 9" id="9"/>
          <p:cNvSpPr txBox="true"/>
          <p:nvPr/>
        </p:nvSpPr>
        <p:spPr>
          <a:xfrm rot="0">
            <a:off x="1065958" y="3714332"/>
            <a:ext cx="352387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pc="-60" sz="3000">
                <a:solidFill>
                  <a:srgbClr val="FFFFFF"/>
                </a:solidFill>
                <a:latin typeface="Fira Sans Medium"/>
              </a:rPr>
              <a:t>Introduction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159843" y="6542669"/>
            <a:ext cx="3968314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pc="-60" sz="3000">
                <a:solidFill>
                  <a:srgbClr val="FFFFFF"/>
                </a:solidFill>
                <a:latin typeface="Fira Sans Medium"/>
              </a:rPr>
              <a:t>Les utils utilisé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7159843" y="6652244"/>
            <a:ext cx="3968314" cy="1589573"/>
            <a:chOff x="0" y="0"/>
            <a:chExt cx="5291085" cy="211943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43744"/>
              <a:ext cx="5291085" cy="13080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00"/>
                </a:lnSpc>
                <a:spcBef>
                  <a:spcPct val="0"/>
                </a:spcBef>
              </a:pPr>
              <a:r>
                <a:rPr lang="en-US" spc="-60" sz="3000">
                  <a:solidFill>
                    <a:srgbClr val="FFFFFF"/>
                  </a:solidFill>
                  <a:latin typeface="Fira Sans Medium"/>
                </a:rPr>
                <a:t>Réalisation </a:t>
              </a:r>
              <a:r>
                <a:rPr lang="en-US" spc="-60" u="none" sz="3000">
                  <a:solidFill>
                    <a:srgbClr val="FFFFFF"/>
                  </a:solidFill>
                  <a:latin typeface="Fira Sans Medium"/>
                </a:rPr>
                <a:t>de l'application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41438" y="1682550"/>
              <a:ext cx="5249648" cy="3632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31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08931" y="682012"/>
            <a:ext cx="4308589" cy="693376"/>
            <a:chOff x="0" y="0"/>
            <a:chExt cx="5744785" cy="924502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2103038" y="33448"/>
              <a:ext cx="3641747" cy="7605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858"/>
                </a:lnSpc>
                <a:spcBef>
                  <a:spcPct val="0"/>
                </a:spcBef>
              </a:pPr>
              <a:r>
                <a:rPr lang="en-US" sz="3470">
                  <a:solidFill>
                    <a:srgbClr val="000000"/>
                  </a:solidFill>
                  <a:latin typeface="Fira Sans Bold Bold"/>
                </a:rPr>
                <a:t>PLAN</a:t>
              </a:r>
            </a:p>
          </p:txBody>
        </p:sp>
        <p:pic>
          <p:nvPicPr>
            <p:cNvPr name="Picture 16" id="16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34026" r="0" b="0"/>
            <a:stretch>
              <a:fillRect/>
            </a:stretch>
          </p:blipFill>
          <p:spPr>
            <a:xfrm flipH="false" flipV="false" rot="0">
              <a:off x="0" y="0"/>
              <a:ext cx="1619186" cy="924502"/>
            </a:xfrm>
            <a:prstGeom prst="rect">
              <a:avLst/>
            </a:prstGeom>
          </p:spPr>
        </p:pic>
      </p:grpSp>
      <p:grpSp>
        <p:nvGrpSpPr>
          <p:cNvPr name="Group 17" id="17"/>
          <p:cNvGrpSpPr/>
          <p:nvPr/>
        </p:nvGrpSpPr>
        <p:grpSpPr>
          <a:xfrm rot="-10800000">
            <a:off x="6171803" y="6182300"/>
            <a:ext cx="4980285" cy="3204636"/>
            <a:chOff x="0" y="0"/>
            <a:chExt cx="8348715" cy="5372100"/>
          </a:xfrm>
        </p:grpSpPr>
        <p:sp>
          <p:nvSpPr>
            <p:cNvPr name="Freeform 18" id="18"/>
            <p:cNvSpPr/>
            <p:nvPr/>
          </p:nvSpPr>
          <p:spPr>
            <a:xfrm>
              <a:off x="0" y="0"/>
              <a:ext cx="8348714" cy="5372100"/>
            </a:xfrm>
            <a:custGeom>
              <a:avLst/>
              <a:gdLst/>
              <a:ahLst/>
              <a:cxnLst/>
              <a:rect r="r" b="b" t="t" l="l"/>
              <a:pathLst>
                <a:path h="5372100" w="8348714">
                  <a:moveTo>
                    <a:pt x="6798045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6798045" y="5372100"/>
                  </a:lnTo>
                  <a:lnTo>
                    <a:pt x="8348714" y="2686050"/>
                  </a:lnTo>
                  <a:lnTo>
                    <a:pt x="6798045" y="0"/>
                  </a:lnTo>
                  <a:close/>
                </a:path>
              </a:pathLst>
            </a:custGeom>
            <a:solidFill>
              <a:srgbClr val="86C7ED"/>
            </a:solidFill>
          </p:spPr>
        </p:sp>
      </p:grpSp>
      <p:grpSp>
        <p:nvGrpSpPr>
          <p:cNvPr name="Group 19" id="19"/>
          <p:cNvGrpSpPr/>
          <p:nvPr/>
        </p:nvGrpSpPr>
        <p:grpSpPr>
          <a:xfrm rot="-10800000">
            <a:off x="12032523" y="6201716"/>
            <a:ext cx="4980285" cy="3204636"/>
            <a:chOff x="0" y="0"/>
            <a:chExt cx="8348715" cy="5372100"/>
          </a:xfrm>
        </p:grpSpPr>
        <p:sp>
          <p:nvSpPr>
            <p:cNvPr name="Freeform 20" id="20"/>
            <p:cNvSpPr/>
            <p:nvPr/>
          </p:nvSpPr>
          <p:spPr>
            <a:xfrm>
              <a:off x="0" y="0"/>
              <a:ext cx="8348714" cy="5372100"/>
            </a:xfrm>
            <a:custGeom>
              <a:avLst/>
              <a:gdLst/>
              <a:ahLst/>
              <a:cxnLst/>
              <a:rect r="r" b="b" t="t" l="l"/>
              <a:pathLst>
                <a:path h="5372100" w="8348714">
                  <a:moveTo>
                    <a:pt x="6798045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6798045" y="5372100"/>
                  </a:lnTo>
                  <a:lnTo>
                    <a:pt x="8348714" y="2686050"/>
                  </a:lnTo>
                  <a:lnTo>
                    <a:pt x="6798045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grpSp>
        <p:nvGrpSpPr>
          <p:cNvPr name="Group 21" id="21"/>
          <p:cNvGrpSpPr/>
          <p:nvPr/>
        </p:nvGrpSpPr>
        <p:grpSpPr>
          <a:xfrm rot="-10800000">
            <a:off x="433213" y="6072987"/>
            <a:ext cx="5166786" cy="3324643"/>
            <a:chOff x="0" y="0"/>
            <a:chExt cx="8348715" cy="5372100"/>
          </a:xfrm>
        </p:grpSpPr>
        <p:sp>
          <p:nvSpPr>
            <p:cNvPr name="Freeform 22" id="22"/>
            <p:cNvSpPr/>
            <p:nvPr/>
          </p:nvSpPr>
          <p:spPr>
            <a:xfrm>
              <a:off x="0" y="0"/>
              <a:ext cx="8348714" cy="5372100"/>
            </a:xfrm>
            <a:custGeom>
              <a:avLst/>
              <a:gdLst/>
              <a:ahLst/>
              <a:cxnLst/>
              <a:rect r="r" b="b" t="t" l="l"/>
              <a:pathLst>
                <a:path h="5372100" w="8348714">
                  <a:moveTo>
                    <a:pt x="6798045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6798045" y="5372100"/>
                  </a:lnTo>
                  <a:lnTo>
                    <a:pt x="8348714" y="2686050"/>
                  </a:lnTo>
                  <a:lnTo>
                    <a:pt x="6798045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13390463" y="7504265"/>
            <a:ext cx="2098119" cy="573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FFFFFF"/>
                </a:solidFill>
                <a:latin typeface="Fira Sans Medium Bold"/>
              </a:rPr>
              <a:t>Conclusion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938315" y="3326608"/>
            <a:ext cx="5073554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Fira Sans Medium Bold"/>
              </a:rPr>
              <a:t>Digramme de class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6713225" y="3447632"/>
            <a:ext cx="3897441" cy="1225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Fira Sans Medium"/>
              </a:rPr>
              <a:t>Digremme de cas d'utilisation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32592" y="7125488"/>
            <a:ext cx="3461266" cy="1251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Open Sans Bold"/>
              </a:rPr>
              <a:t>Diagramme de </a:t>
            </a:r>
          </a:p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Open Sans Bold"/>
              </a:rPr>
              <a:t>séquence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266414" y="7285508"/>
            <a:ext cx="2791063" cy="1047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 Bold"/>
              </a:rPr>
              <a:t>Realisation de 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 Bold"/>
              </a:rPr>
              <a:t>l'application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967168" y="302606"/>
            <a:ext cx="10104199" cy="10914241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-2070040" y="2474747"/>
            <a:ext cx="10726118" cy="13487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u="sng" sz="3900">
                <a:solidFill>
                  <a:srgbClr val="000000"/>
                </a:solidFill>
                <a:latin typeface="Fira Sans Medium Italics"/>
              </a:rPr>
              <a:t>Digramme de séquence</a:t>
            </a:r>
          </a:p>
          <a:p>
            <a:pPr algn="ctr">
              <a:lnSpc>
                <a:spcPts val="5460"/>
              </a:lnSpc>
            </a:pPr>
            <a:r>
              <a:rPr lang="en-US" u="sng" sz="3900">
                <a:solidFill>
                  <a:srgbClr val="000000"/>
                </a:solidFill>
                <a:latin typeface="Fira Sans Medium Italics"/>
              </a:rPr>
              <a:t> de UA(responsable)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3514384" y="-2340411"/>
            <a:ext cx="17710594" cy="10799683"/>
            <a:chOff x="0" y="0"/>
            <a:chExt cx="8809804" cy="53721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8809803" cy="5372100"/>
            </a:xfrm>
            <a:custGeom>
              <a:avLst/>
              <a:gdLst/>
              <a:ahLst/>
              <a:cxnLst/>
              <a:rect r="r" b="b" t="t" l="l"/>
              <a:pathLst>
                <a:path h="5372100" w="8809803">
                  <a:moveTo>
                    <a:pt x="7259134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7259134" y="5372100"/>
                  </a:lnTo>
                  <a:lnTo>
                    <a:pt x="8809803" y="2686050"/>
                  </a:lnTo>
                  <a:lnTo>
                    <a:pt x="7259134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9149" y="599020"/>
            <a:ext cx="13485235" cy="9176281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28700" y="1085850"/>
            <a:ext cx="6428752" cy="1076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222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4474226" y="2057083"/>
            <a:ext cx="2963466" cy="189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Fira Sans Medium Bold"/>
              </a:rPr>
              <a:t>Digramme</a:t>
            </a:r>
          </a:p>
          <a:p>
            <a:pPr algn="ctr">
              <a:lnSpc>
                <a:spcPts val="8259"/>
              </a:lnSpc>
            </a:pPr>
            <a:r>
              <a:rPr lang="en-US" sz="5899">
                <a:solidFill>
                  <a:srgbClr val="FFFFFF"/>
                </a:solidFill>
                <a:latin typeface="Fira Sans Medium Bold"/>
              </a:rPr>
              <a:t> de class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1791765" y="-3113068"/>
            <a:ext cx="15839149" cy="6226137"/>
            <a:chOff x="0" y="0"/>
            <a:chExt cx="13666499" cy="53721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3666499" cy="5372100"/>
            </a:xfrm>
            <a:custGeom>
              <a:avLst/>
              <a:gdLst/>
              <a:ahLst/>
              <a:cxnLst/>
              <a:rect r="r" b="b" t="t" l="l"/>
              <a:pathLst>
                <a:path h="5372100" w="13666499">
                  <a:moveTo>
                    <a:pt x="12115829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12115829" y="5372100"/>
                  </a:lnTo>
                  <a:lnTo>
                    <a:pt x="13666499" y="2686050"/>
                  </a:lnTo>
                  <a:lnTo>
                    <a:pt x="12115829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8135537" y="4933763"/>
            <a:ext cx="1886045" cy="1886037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0" r="0" t="-381" b="-381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805242" y="4907087"/>
            <a:ext cx="1886045" cy="1886037"/>
            <a:chOff x="0" y="0"/>
            <a:chExt cx="6350000" cy="6349975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0" r="0" t="0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543050" y="4907087"/>
            <a:ext cx="1886045" cy="1886037"/>
            <a:chOff x="0" y="0"/>
            <a:chExt cx="6350000" cy="6349975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403" r="-403" t="0" b="0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4872014" y="4933763"/>
            <a:ext cx="1886045" cy="1886037"/>
            <a:chOff x="0" y="0"/>
            <a:chExt cx="6350000" cy="6349975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0" r="0" t="0" b="0"/>
              </a:stretch>
            </a:blip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4858905" y="4933763"/>
            <a:ext cx="1886045" cy="1886037"/>
            <a:chOff x="0" y="0"/>
            <a:chExt cx="6350000" cy="6349975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0" r="0" t="0" b="0"/>
              </a:stretch>
            </a:blipFill>
          </p:spPr>
        </p:sp>
      </p:grpSp>
      <p:sp>
        <p:nvSpPr>
          <p:cNvPr name="AutoShape 14" id="14"/>
          <p:cNvSpPr/>
          <p:nvPr/>
        </p:nvSpPr>
        <p:spPr>
          <a:xfrm rot="0">
            <a:off x="0" y="10102271"/>
            <a:ext cx="18288000" cy="184729"/>
          </a:xfrm>
          <a:prstGeom prst="rect">
            <a:avLst/>
          </a:prstGeom>
          <a:solidFill>
            <a:srgbClr val="1836B2"/>
          </a:solidFill>
        </p:spPr>
      </p:sp>
      <p:grpSp>
        <p:nvGrpSpPr>
          <p:cNvPr name="Group 15" id="15"/>
          <p:cNvGrpSpPr/>
          <p:nvPr/>
        </p:nvGrpSpPr>
        <p:grpSpPr>
          <a:xfrm rot="-10800000">
            <a:off x="12356558" y="-1569148"/>
            <a:ext cx="2929239" cy="3013773"/>
            <a:chOff x="0" y="0"/>
            <a:chExt cx="5221416" cy="5372100"/>
          </a:xfrm>
        </p:grpSpPr>
        <p:sp>
          <p:nvSpPr>
            <p:cNvPr name="Freeform 16" id="16"/>
            <p:cNvSpPr/>
            <p:nvPr/>
          </p:nvSpPr>
          <p:spPr>
            <a:xfrm>
              <a:off x="0" y="0"/>
              <a:ext cx="5221416" cy="5372100"/>
            </a:xfrm>
            <a:custGeom>
              <a:avLst/>
              <a:gdLst/>
              <a:ahLst/>
              <a:cxnLst/>
              <a:rect r="r" b="b" t="t" l="l"/>
              <a:pathLst>
                <a:path h="5372100" w="5221416">
                  <a:moveTo>
                    <a:pt x="3670746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70746" y="5372100"/>
                  </a:lnTo>
                  <a:lnTo>
                    <a:pt x="5221416" y="2686050"/>
                  </a:lnTo>
                  <a:lnTo>
                    <a:pt x="3670746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032159" y="1104900"/>
            <a:ext cx="10229400" cy="1129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717"/>
              </a:lnSpc>
              <a:spcBef>
                <a:spcPct val="0"/>
              </a:spcBef>
            </a:pPr>
            <a:r>
              <a:rPr lang="en-US" sz="7925">
                <a:solidFill>
                  <a:srgbClr val="FFFFFF"/>
                </a:solidFill>
                <a:latin typeface="Fira Sans Medium Bold"/>
              </a:rPr>
              <a:t>les outils utilisées: 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271209" y="7136589"/>
            <a:ext cx="2429727" cy="910560"/>
            <a:chOff x="0" y="0"/>
            <a:chExt cx="3239636" cy="1214081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-66675"/>
              <a:ext cx="3239636" cy="7076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479"/>
                </a:lnSpc>
                <a:spcBef>
                  <a:spcPct val="0"/>
                </a:spcBef>
              </a:pPr>
              <a:r>
                <a:rPr lang="en-US" sz="3199">
                  <a:solidFill>
                    <a:srgbClr val="000000"/>
                  </a:solidFill>
                  <a:latin typeface="Fira Sans Medium Bold"/>
                </a:rPr>
                <a:t>IDE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808316"/>
              <a:ext cx="3239636" cy="4057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7929136" y="7136589"/>
            <a:ext cx="2429727" cy="1899255"/>
            <a:chOff x="0" y="0"/>
            <a:chExt cx="3239636" cy="2532340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-57150"/>
              <a:ext cx="3239636" cy="20163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059"/>
                </a:lnSpc>
                <a:spcBef>
                  <a:spcPct val="0"/>
                </a:spcBef>
              </a:pPr>
              <a:r>
                <a:rPr lang="en-US" sz="2899">
                  <a:solidFill>
                    <a:srgbClr val="000000"/>
                  </a:solidFill>
                  <a:latin typeface="Fira Sans Medium Bold"/>
                </a:rPr>
                <a:t>Pour mettre  en place un serveur local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2126575"/>
              <a:ext cx="3239636" cy="4057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1258100" y="7136589"/>
            <a:ext cx="2433187" cy="870555"/>
            <a:chOff x="0" y="0"/>
            <a:chExt cx="3244249" cy="1160740"/>
          </a:xfrm>
        </p:grpSpPr>
        <p:sp>
          <p:nvSpPr>
            <p:cNvPr name="TextBox 25" id="25"/>
            <p:cNvSpPr txBox="true"/>
            <p:nvPr/>
          </p:nvSpPr>
          <p:spPr>
            <a:xfrm rot="0">
              <a:off x="4612" y="-57150"/>
              <a:ext cx="3239636" cy="6447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059"/>
                </a:lnSpc>
                <a:spcBef>
                  <a:spcPct val="0"/>
                </a:spcBef>
              </a:pPr>
              <a:r>
                <a:rPr lang="en-US" sz="2899">
                  <a:solidFill>
                    <a:srgbClr val="000000"/>
                  </a:solidFill>
                  <a:latin typeface="Fira Sans Medium Bold"/>
                </a:rPr>
                <a:t>SGBD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0" y="754975"/>
              <a:ext cx="3239636" cy="4057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4587064" y="7136589"/>
            <a:ext cx="2429727" cy="1735425"/>
            <a:chOff x="0" y="0"/>
            <a:chExt cx="3239636" cy="2313900"/>
          </a:xfrm>
        </p:grpSpPr>
        <p:sp>
          <p:nvSpPr>
            <p:cNvPr name="TextBox 28" id="28"/>
            <p:cNvSpPr txBox="true"/>
            <p:nvPr/>
          </p:nvSpPr>
          <p:spPr>
            <a:xfrm rot="0">
              <a:off x="0" y="-57150"/>
              <a:ext cx="3239636" cy="17978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000000"/>
                  </a:solidFill>
                  <a:latin typeface="Fira Sans Medium Bold"/>
                </a:rPr>
                <a:t>une plateforme</a:t>
              </a:r>
            </a:p>
            <a:p>
              <a:pPr algn="ctr" marL="0" indent="0" lvl="0"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000000"/>
                  </a:solidFill>
                  <a:latin typeface="Fira Sans Medium Bold"/>
                </a:rPr>
                <a:t>pour la création des diagramme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0" y="1908135"/>
              <a:ext cx="3239636" cy="4057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4600173" y="7136589"/>
            <a:ext cx="2429727" cy="870555"/>
            <a:chOff x="0" y="0"/>
            <a:chExt cx="3239636" cy="1160740"/>
          </a:xfrm>
        </p:grpSpPr>
        <p:sp>
          <p:nvSpPr>
            <p:cNvPr name="TextBox 31" id="31"/>
            <p:cNvSpPr txBox="true"/>
            <p:nvPr/>
          </p:nvSpPr>
          <p:spPr>
            <a:xfrm rot="0">
              <a:off x="0" y="754975"/>
              <a:ext cx="3239636" cy="4057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520"/>
                </a:lnSpc>
                <a:spcBef>
                  <a:spcPct val="0"/>
                </a:spcBef>
              </a:pPr>
            </a:p>
          </p:txBody>
        </p:sp>
        <p:sp>
          <p:nvSpPr>
            <p:cNvPr name="TextBox 32" id="32"/>
            <p:cNvSpPr txBox="true"/>
            <p:nvPr/>
          </p:nvSpPr>
          <p:spPr>
            <a:xfrm rot="0">
              <a:off x="0" y="-57150"/>
              <a:ext cx="3239636" cy="6447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059"/>
                </a:lnSpc>
                <a:spcBef>
                  <a:spcPct val="0"/>
                </a:spcBef>
              </a:pPr>
              <a:r>
                <a:rPr lang="en-US" sz="2899">
                  <a:solidFill>
                    <a:srgbClr val="000000"/>
                  </a:solidFill>
                  <a:latin typeface="Fira Sans Medium Bold"/>
                </a:rPr>
                <a:t>Languge</a:t>
              </a:r>
            </a:p>
          </p:txBody>
        </p:sp>
      </p:grp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2586413" y="-1458975"/>
            <a:ext cx="9822161" cy="6226137"/>
            <a:chOff x="0" y="0"/>
            <a:chExt cx="8474859" cy="53721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8474859" cy="5372100"/>
            </a:xfrm>
            <a:custGeom>
              <a:avLst/>
              <a:gdLst/>
              <a:ahLst/>
              <a:cxnLst/>
              <a:rect r="r" b="b" t="t" l="l"/>
              <a:pathLst>
                <a:path h="5372100" w="8474859">
                  <a:moveTo>
                    <a:pt x="6924189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6924189" y="5372100"/>
                  </a:lnTo>
                  <a:lnTo>
                    <a:pt x="8474859" y="2686050"/>
                  </a:lnTo>
                  <a:lnTo>
                    <a:pt x="6924189" y="0"/>
                  </a:lnTo>
                  <a:close/>
                </a:path>
              </a:pathLst>
            </a:custGeom>
            <a:solidFill>
              <a:srgbClr val="86C7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-3212896" y="1066800"/>
            <a:ext cx="11075127" cy="10287000"/>
            <a:chOff x="0" y="0"/>
            <a:chExt cx="5783678" cy="537210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5783678" cy="5372100"/>
            </a:xfrm>
            <a:custGeom>
              <a:avLst/>
              <a:gdLst/>
              <a:ahLst/>
              <a:cxnLst/>
              <a:rect r="r" b="b" t="t" l="l"/>
              <a:pathLst>
                <a:path h="5372100" w="5783678">
                  <a:moveTo>
                    <a:pt x="4233008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233008" y="5372100"/>
                  </a:lnTo>
                  <a:lnTo>
                    <a:pt x="5783678" y="2686050"/>
                  </a:lnTo>
                  <a:lnTo>
                    <a:pt x="4233008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0" y="4904257"/>
            <a:ext cx="8645987" cy="1907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5371"/>
              </a:lnSpc>
              <a:spcBef>
                <a:spcPct val="0"/>
              </a:spcBef>
            </a:pPr>
            <a:r>
              <a:rPr lang="en-US" sz="11823">
                <a:solidFill>
                  <a:srgbClr val="FFFFFF"/>
                </a:solidFill>
                <a:latin typeface="Fira Sans Medium Bold"/>
              </a:rPr>
              <a:t>Conclusion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405372" y="3511860"/>
            <a:ext cx="7940409" cy="42930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65"/>
              </a:lnSpc>
              <a:spcBef>
                <a:spcPct val="0"/>
              </a:spcBef>
            </a:pPr>
            <a:r>
              <a:rPr lang="en-US" sz="3475">
                <a:solidFill>
                  <a:srgbClr val="000000"/>
                </a:solidFill>
                <a:latin typeface="Fira Sans Medium Bold"/>
              </a:rPr>
              <a:t>Cette expérience fut beaucoup plus enrichissante que nous ne l'aurions pensé. En effet, la problématique du projet était stimulante et nous s'a permis de faire appel à des connaissances théoriques variées. Mais cela ne fut pas sans difficultés.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36B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729073" y="3546995"/>
            <a:ext cx="10829854" cy="3193009"/>
            <a:chOff x="0" y="0"/>
            <a:chExt cx="14439805" cy="425734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81068"/>
              <a:ext cx="14439805" cy="30043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8717"/>
                </a:lnSpc>
                <a:spcBef>
                  <a:spcPct val="0"/>
                </a:spcBef>
              </a:pPr>
              <a:r>
                <a:rPr lang="en-US" u="none" sz="7925">
                  <a:solidFill>
                    <a:srgbClr val="FFFFFF"/>
                  </a:solidFill>
                  <a:latin typeface="Fira Sans Medium Bold"/>
                </a:rPr>
                <a:t>Merci pour votre attention !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1010170" y="3633071"/>
              <a:ext cx="12419465" cy="6121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705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620599" y="8775184"/>
            <a:ext cx="8523290" cy="4392438"/>
            <a:chOff x="0" y="0"/>
            <a:chExt cx="10424273" cy="537210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10424273" cy="5372100"/>
            </a:xfrm>
            <a:custGeom>
              <a:avLst/>
              <a:gdLst/>
              <a:ahLst/>
              <a:cxnLst/>
              <a:rect r="r" b="b" t="t" l="l"/>
              <a:pathLst>
                <a:path h="5372100" w="10424273">
                  <a:moveTo>
                    <a:pt x="8873603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8873603" y="5372100"/>
                  </a:lnTo>
                  <a:lnTo>
                    <a:pt x="10424273" y="2686050"/>
                  </a:lnTo>
                  <a:lnTo>
                    <a:pt x="8873603" y="0"/>
                  </a:lnTo>
                  <a:close/>
                </a:path>
              </a:pathLst>
            </a:custGeom>
            <a:solidFill>
              <a:srgbClr val="86C7ED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9916665" y="9258300"/>
            <a:ext cx="3407869" cy="4392438"/>
            <a:chOff x="0" y="0"/>
            <a:chExt cx="4167939" cy="5372100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4167939" cy="5372100"/>
            </a:xfrm>
            <a:custGeom>
              <a:avLst/>
              <a:gdLst/>
              <a:ahLst/>
              <a:cxnLst/>
              <a:rect r="r" b="b" t="t" l="l"/>
              <a:pathLst>
                <a:path h="5372100" w="4167939">
                  <a:moveTo>
                    <a:pt x="2617269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2617269" y="5372100"/>
                  </a:lnTo>
                  <a:lnTo>
                    <a:pt x="4167939" y="2686050"/>
                  </a:lnTo>
                  <a:lnTo>
                    <a:pt x="2617269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grpSp>
        <p:nvGrpSpPr>
          <p:cNvPr name="Group 9" id="9"/>
          <p:cNvGrpSpPr/>
          <p:nvPr/>
        </p:nvGrpSpPr>
        <p:grpSpPr>
          <a:xfrm rot="-10800000">
            <a:off x="-3602767" y="-3778684"/>
            <a:ext cx="11903735" cy="6226137"/>
            <a:chOff x="0" y="0"/>
            <a:chExt cx="10270904" cy="5372100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10270904" cy="5372100"/>
            </a:xfrm>
            <a:custGeom>
              <a:avLst/>
              <a:gdLst/>
              <a:ahLst/>
              <a:cxnLst/>
              <a:rect r="r" b="b" t="t" l="l"/>
              <a:pathLst>
                <a:path h="5372100" w="10270904">
                  <a:moveTo>
                    <a:pt x="8720234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8720234" y="5372100"/>
                  </a:lnTo>
                  <a:lnTo>
                    <a:pt x="10270904" y="2686050"/>
                  </a:lnTo>
                  <a:lnTo>
                    <a:pt x="872023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028700" y="910770"/>
            <a:ext cx="4308589" cy="1204126"/>
            <a:chOff x="0" y="0"/>
            <a:chExt cx="5744785" cy="1605502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2103038" y="33448"/>
              <a:ext cx="3641747" cy="15720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858"/>
                </a:lnSpc>
                <a:spcBef>
                  <a:spcPct val="0"/>
                </a:spcBef>
              </a:pPr>
              <a:r>
                <a:rPr lang="en-US" sz="3470">
                  <a:solidFill>
                    <a:srgbClr val="000000"/>
                  </a:solidFill>
                  <a:latin typeface="Fira Sans Bold Bold"/>
                </a:rPr>
                <a:t>Gestion du personnel</a:t>
              </a:r>
            </a:p>
          </p:txBody>
        </p:sp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34026" r="0" b="0"/>
            <a:stretch>
              <a:fillRect/>
            </a:stretch>
          </p:blipFill>
          <p:spPr>
            <a:xfrm flipH="false" flipV="false" rot="0">
              <a:off x="0" y="0"/>
              <a:ext cx="1619186" cy="92450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95378" y="1664944"/>
            <a:ext cx="8992881" cy="1129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717"/>
              </a:lnSpc>
              <a:spcBef>
                <a:spcPct val="0"/>
              </a:spcBef>
            </a:pPr>
            <a:r>
              <a:rPr lang="en-US" sz="7925">
                <a:solidFill>
                  <a:srgbClr val="000000"/>
                </a:solidFill>
                <a:latin typeface="Fira Sans Medium Bold"/>
              </a:rPr>
              <a:t>Introduction:</a:t>
            </a:r>
          </a:p>
        </p:txBody>
      </p:sp>
      <p:grpSp>
        <p:nvGrpSpPr>
          <p:cNvPr name="Group 3" id="3"/>
          <p:cNvGrpSpPr/>
          <p:nvPr/>
        </p:nvGrpSpPr>
        <p:grpSpPr>
          <a:xfrm rot="-10800000">
            <a:off x="12293352" y="-467139"/>
            <a:ext cx="7945947" cy="4810900"/>
            <a:chOff x="0" y="0"/>
            <a:chExt cx="8872855" cy="5372100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8872855" cy="5372100"/>
            </a:xfrm>
            <a:custGeom>
              <a:avLst/>
              <a:gdLst/>
              <a:ahLst/>
              <a:cxnLst/>
              <a:rect r="r" b="b" t="t" l="l"/>
              <a:pathLst>
                <a:path h="5372100" w="8872855">
                  <a:moveTo>
                    <a:pt x="7322185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7322185" y="5372100"/>
                  </a:lnTo>
                  <a:lnTo>
                    <a:pt x="8872855" y="2686050"/>
                  </a:lnTo>
                  <a:lnTo>
                    <a:pt x="7322185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1640686" y="1247111"/>
            <a:ext cx="9251278" cy="8011189"/>
            <a:chOff x="0" y="0"/>
            <a:chExt cx="4282440" cy="370840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0" r="-29893" t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-10800000">
            <a:off x="13226828" y="9258300"/>
            <a:ext cx="7384961" cy="6226137"/>
            <a:chOff x="0" y="0"/>
            <a:chExt cx="6371968" cy="5372100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6371968" cy="5372100"/>
            </a:xfrm>
            <a:custGeom>
              <a:avLst/>
              <a:gdLst/>
              <a:ahLst/>
              <a:cxnLst/>
              <a:rect r="r" b="b" t="t" l="l"/>
              <a:pathLst>
                <a:path h="5372100" w="6371968">
                  <a:moveTo>
                    <a:pt x="4821298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821298" y="5372100"/>
                  </a:lnTo>
                  <a:lnTo>
                    <a:pt x="6371968" y="2686050"/>
                  </a:lnTo>
                  <a:lnTo>
                    <a:pt x="4821298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grpSp>
        <p:nvGrpSpPr>
          <p:cNvPr name="Group 9" id="9"/>
          <p:cNvGrpSpPr/>
          <p:nvPr/>
        </p:nvGrpSpPr>
        <p:grpSpPr>
          <a:xfrm rot="-10800000">
            <a:off x="11882352" y="8782041"/>
            <a:ext cx="4711177" cy="6226137"/>
            <a:chOff x="0" y="0"/>
            <a:chExt cx="4064946" cy="5372100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4064946" cy="5372100"/>
            </a:xfrm>
            <a:custGeom>
              <a:avLst/>
              <a:gdLst/>
              <a:ahLst/>
              <a:cxnLst/>
              <a:rect r="r" b="b" t="t" l="l"/>
              <a:pathLst>
                <a:path h="5372100" w="4064946">
                  <a:moveTo>
                    <a:pt x="2514276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2514276" y="5372100"/>
                  </a:lnTo>
                  <a:lnTo>
                    <a:pt x="4064946" y="2686050"/>
                  </a:lnTo>
                  <a:lnTo>
                    <a:pt x="2514276" y="0"/>
                  </a:lnTo>
                  <a:close/>
                </a:path>
              </a:pathLst>
            </a:custGeom>
            <a:solidFill>
              <a:srgbClr val="86C7ED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595378" y="3505192"/>
            <a:ext cx="11286975" cy="4717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Le projet dont nous sommes en charge consiste à réaliser une application de gestion des personnels avec Java.</a:t>
            </a:r>
          </a:p>
          <a:p>
            <a:pPr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D'après le cahier de charge nous avons trouvé que le processus de recrutement de personnel passe par cinq étapes. </a:t>
            </a:r>
          </a:p>
          <a:p>
            <a:pPr algn="ctr">
              <a:lnSpc>
                <a:spcPts val="727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1791765" y="-3113068"/>
            <a:ext cx="14266459" cy="5607935"/>
            <a:chOff x="0" y="0"/>
            <a:chExt cx="13666499" cy="53721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3666499" cy="5372100"/>
            </a:xfrm>
            <a:custGeom>
              <a:avLst/>
              <a:gdLst/>
              <a:ahLst/>
              <a:cxnLst/>
              <a:rect r="r" b="b" t="t" l="l"/>
              <a:pathLst>
                <a:path h="5372100" w="13666499">
                  <a:moveTo>
                    <a:pt x="12115829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12115829" y="5372100"/>
                  </a:lnTo>
                  <a:lnTo>
                    <a:pt x="13666499" y="2686050"/>
                  </a:lnTo>
                  <a:lnTo>
                    <a:pt x="12115829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sp>
        <p:nvSpPr>
          <p:cNvPr name="AutoShape 4" id="4"/>
          <p:cNvSpPr/>
          <p:nvPr/>
        </p:nvSpPr>
        <p:spPr>
          <a:xfrm rot="0">
            <a:off x="0" y="10102271"/>
            <a:ext cx="18288000" cy="184729"/>
          </a:xfrm>
          <a:prstGeom prst="rect">
            <a:avLst/>
          </a:prstGeom>
          <a:solidFill>
            <a:srgbClr val="1836B2"/>
          </a:solidFill>
        </p:spPr>
      </p:sp>
      <p:grpSp>
        <p:nvGrpSpPr>
          <p:cNvPr name="Group 5" id="5"/>
          <p:cNvGrpSpPr/>
          <p:nvPr/>
        </p:nvGrpSpPr>
        <p:grpSpPr>
          <a:xfrm rot="-10800000">
            <a:off x="12356558" y="-1569148"/>
            <a:ext cx="2929239" cy="3013773"/>
            <a:chOff x="0" y="0"/>
            <a:chExt cx="5221416" cy="537210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5221416" cy="5372100"/>
            </a:xfrm>
            <a:custGeom>
              <a:avLst/>
              <a:gdLst/>
              <a:ahLst/>
              <a:cxnLst/>
              <a:rect r="r" b="b" t="t" l="l"/>
              <a:pathLst>
                <a:path h="5372100" w="5221416">
                  <a:moveTo>
                    <a:pt x="3670746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70746" y="5372100"/>
                  </a:lnTo>
                  <a:lnTo>
                    <a:pt x="5221416" y="2686050"/>
                  </a:lnTo>
                  <a:lnTo>
                    <a:pt x="3670746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462745" y="2934579"/>
            <a:ext cx="16042555" cy="6323721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226764" y="502126"/>
            <a:ext cx="10229400" cy="1129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717"/>
              </a:lnSpc>
              <a:spcBef>
                <a:spcPct val="0"/>
              </a:spcBef>
            </a:pPr>
            <a:r>
              <a:rPr lang="en-US" sz="7925">
                <a:solidFill>
                  <a:srgbClr val="FFFFFF"/>
                </a:solidFill>
                <a:latin typeface="Fira Sans Medium Bold"/>
              </a:rPr>
              <a:t>Diagramme d'acteurs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1791765" y="-3113068"/>
            <a:ext cx="12439709" cy="4889867"/>
            <a:chOff x="0" y="0"/>
            <a:chExt cx="13666499" cy="53721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3666499" cy="5372100"/>
            </a:xfrm>
            <a:custGeom>
              <a:avLst/>
              <a:gdLst/>
              <a:ahLst/>
              <a:cxnLst/>
              <a:rect r="r" b="b" t="t" l="l"/>
              <a:pathLst>
                <a:path h="5372100" w="13666499">
                  <a:moveTo>
                    <a:pt x="12115829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12115829" y="5372100"/>
                  </a:lnTo>
                  <a:lnTo>
                    <a:pt x="13666499" y="2686050"/>
                  </a:lnTo>
                  <a:lnTo>
                    <a:pt x="12115829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sp>
        <p:nvSpPr>
          <p:cNvPr name="AutoShape 4" id="4"/>
          <p:cNvSpPr/>
          <p:nvPr/>
        </p:nvSpPr>
        <p:spPr>
          <a:xfrm rot="0">
            <a:off x="0" y="10102271"/>
            <a:ext cx="18288000" cy="184729"/>
          </a:xfrm>
          <a:prstGeom prst="rect">
            <a:avLst/>
          </a:prstGeom>
          <a:solidFill>
            <a:srgbClr val="1836B2"/>
          </a:solidFill>
        </p:spPr>
      </p:sp>
      <p:grpSp>
        <p:nvGrpSpPr>
          <p:cNvPr name="Group 5" id="5"/>
          <p:cNvGrpSpPr/>
          <p:nvPr/>
        </p:nvGrpSpPr>
        <p:grpSpPr>
          <a:xfrm rot="-10800000">
            <a:off x="12356558" y="-1569148"/>
            <a:ext cx="2929239" cy="3013773"/>
            <a:chOff x="0" y="0"/>
            <a:chExt cx="5221416" cy="537210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5221416" cy="5372100"/>
            </a:xfrm>
            <a:custGeom>
              <a:avLst/>
              <a:gdLst/>
              <a:ahLst/>
              <a:cxnLst/>
              <a:rect r="r" b="b" t="t" l="l"/>
              <a:pathLst>
                <a:path h="5372100" w="5221416">
                  <a:moveTo>
                    <a:pt x="3670746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70746" y="5372100"/>
                  </a:lnTo>
                  <a:lnTo>
                    <a:pt x="5221416" y="2686050"/>
                  </a:lnTo>
                  <a:lnTo>
                    <a:pt x="3670746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rcRect l="0" t="1966" r="1432" b="1944"/>
          <a:stretch>
            <a:fillRect/>
          </a:stretch>
        </p:blipFill>
        <p:spPr>
          <a:xfrm flipH="false" flipV="false" rot="0">
            <a:off x="2092207" y="1776799"/>
            <a:ext cx="11986334" cy="8325473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226764" y="47625"/>
            <a:ext cx="7866693" cy="1729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704"/>
              </a:lnSpc>
              <a:spcBef>
                <a:spcPct val="0"/>
              </a:spcBef>
            </a:pPr>
            <a:r>
              <a:rPr lang="en-US" sz="6094">
                <a:solidFill>
                  <a:srgbClr val="FFFFFF"/>
                </a:solidFill>
                <a:latin typeface="Fira Sans Medium Bold"/>
              </a:rPr>
              <a:t>Diagramme de cas d'utilisation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360142" y="2814391"/>
            <a:ext cx="4927858" cy="13487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sz="3900">
                <a:solidFill>
                  <a:srgbClr val="000000"/>
                </a:solidFill>
                <a:latin typeface="Fira Sans Medium Italics"/>
              </a:rPr>
              <a:t>Digramme de cas d'utilisation de AR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10102271"/>
            <a:ext cx="18288000" cy="184729"/>
          </a:xfrm>
          <a:prstGeom prst="rect">
            <a:avLst/>
          </a:prstGeom>
          <a:solidFill>
            <a:srgbClr val="1836B2"/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679" t="0" r="2727" b="1001"/>
          <a:stretch>
            <a:fillRect/>
          </a:stretch>
        </p:blipFill>
        <p:spPr>
          <a:xfrm flipH="false" flipV="false" rot="0">
            <a:off x="7848652" y="0"/>
            <a:ext cx="9764359" cy="10102271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471616" y="2254348"/>
            <a:ext cx="6985258" cy="13487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sz="3900">
                <a:solidFill>
                  <a:srgbClr val="000000"/>
                </a:solidFill>
                <a:latin typeface="Fira Sans Medium Italics"/>
              </a:rPr>
              <a:t>Digramme de cas d'utilisation de AR(gestion des décision)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904" t="0" r="569" b="0"/>
          <a:stretch>
            <a:fillRect/>
          </a:stretch>
        </p:blipFill>
        <p:spPr>
          <a:xfrm flipH="false" flipV="false" rot="0">
            <a:off x="239498" y="851986"/>
            <a:ext cx="17762427" cy="8759673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227974" y="189046"/>
            <a:ext cx="8665388" cy="662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sz="3900">
                <a:solidFill>
                  <a:srgbClr val="000000"/>
                </a:solidFill>
                <a:latin typeface="Fira Sans Medium Italics"/>
              </a:rPr>
              <a:t>Digramme de cas d'utilisation de SCF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51330" y="692591"/>
            <a:ext cx="17760078" cy="912747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89770" y="29652"/>
            <a:ext cx="8011478" cy="662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sz="3900">
                <a:solidFill>
                  <a:srgbClr val="000000"/>
                </a:solidFill>
                <a:latin typeface="Fira Sans Medium Italics"/>
              </a:rPr>
              <a:t>Digramme de cas d'utilisation de SR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1647" t="0" r="1757" b="0"/>
          <a:stretch>
            <a:fillRect/>
          </a:stretch>
        </p:blipFill>
        <p:spPr>
          <a:xfrm flipH="false" flipV="false" rot="0">
            <a:off x="244931" y="2363144"/>
            <a:ext cx="17798138" cy="6895156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974683" y="603693"/>
            <a:ext cx="8164711" cy="662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sz="3900">
                <a:solidFill>
                  <a:srgbClr val="000000"/>
                </a:solidFill>
                <a:latin typeface="Fira Sans Medium Italics"/>
              </a:rPr>
              <a:t>Digramme de cas d'utilisation de  UA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DAFCx8JstKg</dc:identifier>
  <dcterms:modified xsi:type="dcterms:W3CDTF">2011-08-01T06:04:30Z</dcterms:modified>
  <cp:revision>1</cp:revision>
  <dc:title>gestion du personnel</dc:title>
</cp:coreProperties>
</file>

<file path=docProps/thumbnail.jpeg>
</file>